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8" r:id="rId11"/>
  </p:sldIdLst>
  <p:sldSz cx="18288000" cy="10287000"/>
  <p:notesSz cx="6858000" cy="9144000"/>
  <p:embeddedFontLst>
    <p:embeddedFont>
      <p:font typeface="DM Sans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Algerian" panose="04020705040A02060702" pitchFamily="82" charset="0"/>
      <p:regular r:id="rId17"/>
    </p:embeddedFont>
    <p:embeddedFont>
      <p:font typeface="Georgia Pro Light" panose="020B0604020202020204" charset="0"/>
      <p:regular r:id="rId18"/>
      <p:italic r:id="rId19"/>
    </p:embeddedFon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DM Sans Bold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3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3" d="100"/>
          <a:sy n="33" d="100"/>
        </p:scale>
        <p:origin x="102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05-Oct-25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D982AA-94CA-2AB5-6B04-2BEB4558E25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xmlns="" val="hdr"/>
              </p:ext>
            </p:extLst>
          </p:nvPr>
        </p:nvSpPr>
        <p:spPr>
          <a:xfrm>
            <a:off x="17770475" y="63500"/>
            <a:ext cx="4857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IN" sz="900">
                <a:solidFill>
                  <a:srgbClr val="5514B4">
                    <a:alpha val="50000"/>
                  </a:srgbClr>
                </a:solidFill>
                <a:latin typeface="Century Gothic" panose="020B0502020202020204" pitchFamily="34" charset="0"/>
              </a:rPr>
              <a:t>General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3510F8-FED7-5136-9688-1DB2131F697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xmlns="" val="ftr"/>
              </p:ext>
            </p:extLst>
          </p:nvPr>
        </p:nvSpPr>
        <p:spPr>
          <a:xfrm>
            <a:off x="17770475" y="10086340"/>
            <a:ext cx="4857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IN" sz="900">
                <a:solidFill>
                  <a:srgbClr val="5514B4">
                    <a:alpha val="50000"/>
                  </a:srgbClr>
                </a:solidFill>
                <a:latin typeface="Century Gothic" panose="020B0502020202020204" pitchFamily="34" charset="0"/>
              </a:rPr>
              <a:t>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3.png"/><Relationship Id="rId4" Type="http://schemas.openxmlformats.org/officeDocument/2006/relationships/image" Target="../media/image14.svg"/><Relationship Id="rId9" Type="http://schemas.openxmlformats.org/officeDocument/2006/relationships/hyperlink" Target="https://forms.gle/gujFC2h9Mvp6EeuK8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336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E109D0-685B-B4D4-4B56-F45036248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>
            <a:extLst>
              <a:ext uri="{FF2B5EF4-FFF2-40B4-BE49-F238E27FC236}">
                <a16:creationId xmlns:a16="http://schemas.microsoft.com/office/drawing/2014/main" id="{D2189588-17C4-CF7E-119E-F2FA54115958}"/>
              </a:ext>
            </a:extLst>
          </p:cNvPr>
          <p:cNvSpPr txBox="1"/>
          <p:nvPr/>
        </p:nvSpPr>
        <p:spPr>
          <a:xfrm>
            <a:off x="9677400" y="2781300"/>
            <a:ext cx="8229599" cy="12539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5039"/>
              </a:lnSpc>
            </a:pPr>
            <a:r>
              <a:rPr lang="en-US" sz="3600" i="1" dirty="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#The Ultimate Corporate Badminton Showdown for Professionals</a:t>
            </a: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634A1635-E1C3-3EB8-4ADB-8E56CB91F728}"/>
              </a:ext>
            </a:extLst>
          </p:cNvPr>
          <p:cNvGrpSpPr/>
          <p:nvPr/>
        </p:nvGrpSpPr>
        <p:grpSpPr>
          <a:xfrm>
            <a:off x="9448800" y="5935850"/>
            <a:ext cx="6124575" cy="1244227"/>
            <a:chOff x="-508000" y="362461"/>
            <a:chExt cx="8166100" cy="569172"/>
          </a:xfrm>
        </p:grpSpPr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206DEA6B-F82B-995D-23C6-29658214F496}"/>
                </a:ext>
              </a:extLst>
            </p:cNvPr>
            <p:cNvSpPr txBox="1"/>
            <p:nvPr/>
          </p:nvSpPr>
          <p:spPr>
            <a:xfrm>
              <a:off x="0" y="691344"/>
              <a:ext cx="7658100" cy="1732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080"/>
                </a:lnSpc>
                <a:spcBef>
                  <a:spcPct val="0"/>
                </a:spcBef>
              </a:pPr>
              <a:endParaRPr lang="en-US" sz="2200" dirty="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E3D25860-43ED-E047-243C-3A54CE921ED1}"/>
                </a:ext>
              </a:extLst>
            </p:cNvPr>
            <p:cNvSpPr txBox="1"/>
            <p:nvPr/>
          </p:nvSpPr>
          <p:spPr>
            <a:xfrm>
              <a:off x="-508000" y="362461"/>
              <a:ext cx="7658100" cy="5691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 b="1" dirty="0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PRESENTED BY</a:t>
              </a:r>
            </a:p>
          </p:txBody>
        </p:sp>
      </p:grpSp>
      <p:sp>
        <p:nvSpPr>
          <p:cNvPr id="13" name="AutoShape 2">
            <a:extLst>
              <a:ext uri="{FF2B5EF4-FFF2-40B4-BE49-F238E27FC236}">
                <a16:creationId xmlns:a16="http://schemas.microsoft.com/office/drawing/2014/main" id="{D8E10FA6-1518-24AF-311D-DF957A0B13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D0D774B-E2B8-F887-4798-2936DF935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" y="0"/>
            <a:ext cx="8974667" cy="10287000"/>
          </a:xfrm>
          <a:prstGeom prst="rect">
            <a:avLst/>
          </a:prstGeom>
        </p:spPr>
      </p:pic>
      <p:sp>
        <p:nvSpPr>
          <p:cNvPr id="15" name="AutoShape 6">
            <a:extLst>
              <a:ext uri="{FF2B5EF4-FFF2-40B4-BE49-F238E27FC236}">
                <a16:creationId xmlns:a16="http://schemas.microsoft.com/office/drawing/2014/main" id="{3148A2B8-7DFF-AC23-3424-3FA2D01B95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44000" y="5143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038D7D-C2EB-D0B2-4E0D-D9AA6D0DC1BA}"/>
              </a:ext>
            </a:extLst>
          </p:cNvPr>
          <p:cNvSpPr txBox="1"/>
          <p:nvPr/>
        </p:nvSpPr>
        <p:spPr>
          <a:xfrm>
            <a:off x="1066800" y="14853"/>
            <a:ext cx="16154400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>
              <a:lnSpc>
                <a:spcPts val="10499"/>
              </a:lnSpc>
            </a:pPr>
            <a:r>
              <a:rPr lang="en-US" sz="9600" dirty="0">
                <a:solidFill>
                  <a:srgbClr val="FFFFFF"/>
                </a:solidFill>
                <a:latin typeface="Algerian" panose="04020705040A02060702" pitchFamily="82" charset="0"/>
                <a:ea typeface="Georgia Pro Light"/>
                <a:cs typeface="Georgia Pro Light"/>
                <a:sym typeface="Georgia Pro Light"/>
              </a:rPr>
              <a:t>Co-Baddy Battle League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5DBD82-6371-5CD8-4ACC-9C1A07A6D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0698" y="5981700"/>
            <a:ext cx="5286375" cy="3886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40539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45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34675" y="0"/>
            <a:ext cx="7553325" cy="10287000"/>
            <a:chOff x="0" y="0"/>
            <a:chExt cx="1170208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208" cy="1593725"/>
            </a:xfrm>
            <a:custGeom>
              <a:avLst/>
              <a:gdLst/>
              <a:ahLst/>
              <a:cxnLst/>
              <a:rect l="l" t="t" r="r" b="b"/>
              <a:pathLst>
                <a:path w="1170208" h="1593725">
                  <a:moveTo>
                    <a:pt x="0" y="0"/>
                  </a:moveTo>
                  <a:lnTo>
                    <a:pt x="1170208" y="0"/>
                  </a:lnTo>
                  <a:lnTo>
                    <a:pt x="1170208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t="-205" b="-205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28600" y="716756"/>
            <a:ext cx="10363200" cy="7639876"/>
            <a:chOff x="-584200" y="66675"/>
            <a:chExt cx="13817600" cy="10186501"/>
          </a:xfrm>
        </p:grpSpPr>
        <p:sp>
          <p:nvSpPr>
            <p:cNvPr id="5" name="TextBox 5"/>
            <p:cNvSpPr txBox="1"/>
            <p:nvPr/>
          </p:nvSpPr>
          <p:spPr>
            <a:xfrm>
              <a:off x="0" y="66675"/>
              <a:ext cx="11506200" cy="30405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800"/>
                </a:lnSpc>
                <a:spcBef>
                  <a:spcPct val="0"/>
                </a:spcBef>
              </a:pPr>
              <a:r>
                <a:rPr lang="en-US" sz="8000">
                  <a:solidFill>
                    <a:srgbClr val="FFFFFF"/>
                  </a:solidFill>
                  <a:latin typeface="Georgia Pro Light"/>
                  <a:ea typeface="Georgia Pro Light"/>
                  <a:cs typeface="Georgia Pro Light"/>
                  <a:sym typeface="Georgia Pro Light"/>
                </a:rPr>
                <a:t>Co-Baddy Battle League Overview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584200" y="3429000"/>
              <a:ext cx="13817600" cy="68241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/>
              <a:r>
                <a:rPr lang="en-US" sz="2800" dirty="0">
                  <a:solidFill>
                    <a:srgbClr val="FFFFFF"/>
                  </a:solidFill>
                  <a:latin typeface="Aptos" panose="020B0004020202020204" pitchFamily="34" charset="0"/>
                  <a:ea typeface="DM Sans"/>
                  <a:cs typeface="DM Sans"/>
                  <a:sym typeface="DM Sans"/>
                </a:rPr>
                <a:t>We’re thrilled to invite your organization to participate in the </a:t>
              </a:r>
              <a:r>
                <a:rPr lang="en-US" sz="2800" b="1" dirty="0">
                  <a:solidFill>
                    <a:srgbClr val="FFFFFF"/>
                  </a:solidFill>
                  <a:latin typeface="Aptos" panose="020B0004020202020204" pitchFamily="34" charset="0"/>
                  <a:ea typeface="DM Sans Bold"/>
                  <a:cs typeface="DM Sans Bold"/>
                  <a:sym typeface="DM Sans Bold"/>
                </a:rPr>
                <a:t>Co-Baddy Battle League</a:t>
              </a:r>
              <a:r>
                <a:rPr lang="en-US" sz="2800" dirty="0">
                  <a:solidFill>
                    <a:srgbClr val="FFFFFF"/>
                  </a:solidFill>
                  <a:latin typeface="Aptos" panose="020B0004020202020204" pitchFamily="34" charset="0"/>
                  <a:ea typeface="DM Sans"/>
                  <a:cs typeface="DM Sans"/>
                  <a:sym typeface="DM Sans"/>
                </a:rPr>
                <a:t>, a high-energy badminton tournament designed for corporate professionals. This exciting event will offer opportunities to compete, network, and have fun, all while showcasing your athletic skills in a friendly environment. It’s League Style Tournament, which gives additional chance to come back. </a:t>
              </a:r>
              <a:r>
                <a:rPr lang="en-US" sz="2800" dirty="0">
                  <a:solidFill>
                    <a:srgbClr val="FFFFFF"/>
                  </a:solidFill>
                  <a:latin typeface="Aptos" panose="020B0004020202020204" pitchFamily="34" charset="0"/>
                  <a:sym typeface="DM Sans"/>
                </a:rPr>
                <a:t>Its worth It:- </a:t>
              </a:r>
            </a:p>
            <a:p>
              <a:pPr marL="457200" indent="-457200" algn="just">
                <a:buFont typeface="Wingdings" panose="05000000000000000000" pitchFamily="2" charset="2"/>
                <a:buChar char="v"/>
              </a:pPr>
              <a:r>
                <a:rPr lang="en-US" sz="2800" dirty="0">
                  <a:solidFill>
                    <a:srgbClr val="FFFFFF"/>
                  </a:solidFill>
                  <a:latin typeface="Aptos" panose="020B0004020202020204" pitchFamily="34" charset="0"/>
                  <a:sym typeface="DM Sans"/>
                </a:rPr>
                <a:t>Fitness Focused</a:t>
              </a:r>
            </a:p>
            <a:p>
              <a:pPr marL="457200" indent="-457200" algn="just">
                <a:buFont typeface="Wingdings" panose="05000000000000000000" pitchFamily="2" charset="2"/>
                <a:buChar char="v"/>
              </a:pPr>
              <a:r>
                <a:rPr lang="en-US" sz="2800" dirty="0">
                  <a:solidFill>
                    <a:srgbClr val="FFFFFF"/>
                  </a:solidFill>
                  <a:latin typeface="Aptos" panose="020B0004020202020204" pitchFamily="34" charset="0"/>
                  <a:sym typeface="DM Sans"/>
                </a:rPr>
                <a:t>Network Opportunities</a:t>
              </a:r>
            </a:p>
            <a:p>
              <a:pPr marL="457200" indent="-457200" algn="just">
                <a:buFont typeface="Wingdings" panose="05000000000000000000" pitchFamily="2" charset="2"/>
                <a:buChar char="v"/>
              </a:pPr>
              <a:r>
                <a:rPr lang="en-US" sz="2800" dirty="0">
                  <a:solidFill>
                    <a:srgbClr val="FFFFFF"/>
                  </a:solidFill>
                  <a:latin typeface="Aptos" panose="020B0004020202020204" pitchFamily="34" charset="0"/>
                  <a:sym typeface="DM Sans"/>
                </a:rPr>
                <a:t>A healthy Day Out with your team</a:t>
              </a:r>
            </a:p>
            <a:p>
              <a:pPr algn="just"/>
              <a:r>
                <a:rPr lang="en-US" sz="2800" dirty="0">
                  <a:solidFill>
                    <a:srgbClr val="FFFFFF"/>
                  </a:solidFill>
                  <a:latin typeface="Aptos" panose="020B0004020202020204" pitchFamily="34" charset="0"/>
                  <a:sym typeface="DM Sans"/>
                </a:rPr>
                <a:t>Affordable, energetic and unforgettable - don’t miss it</a:t>
              </a:r>
              <a:endParaRPr lang="en-IN" sz="2800" dirty="0">
                <a:solidFill>
                  <a:srgbClr val="FFFFFF"/>
                </a:solidFill>
                <a:latin typeface="Aptos" panose="020B0004020202020204" pitchFamily="34" charset="0"/>
              </a:endParaRPr>
            </a:p>
            <a:p>
              <a:pPr marL="0" lvl="0" indent="0">
                <a:lnSpc>
                  <a:spcPts val="2940"/>
                </a:lnSpc>
              </a:pPr>
              <a:endParaRPr lang="en-US" sz="28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45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34675" y="0"/>
            <a:ext cx="7553325" cy="10287000"/>
            <a:chOff x="0" y="0"/>
            <a:chExt cx="1170208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208" cy="1593725"/>
            </a:xfrm>
            <a:custGeom>
              <a:avLst/>
              <a:gdLst/>
              <a:ahLst/>
              <a:cxnLst/>
              <a:rect l="l" t="t" r="r" b="b"/>
              <a:pathLst>
                <a:path w="1170208" h="1593725">
                  <a:moveTo>
                    <a:pt x="0" y="0"/>
                  </a:moveTo>
                  <a:lnTo>
                    <a:pt x="1170208" y="0"/>
                  </a:lnTo>
                  <a:lnTo>
                    <a:pt x="1170208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t="-205" b="-205"/>
              </a:stretch>
            </a:blipFill>
          </p:spPr>
          <p:txBody>
            <a:bodyPr/>
            <a:lstStyle/>
            <a:p>
              <a:endParaRPr lang="en-IN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66750" y="716757"/>
            <a:ext cx="8629650" cy="997744"/>
            <a:chOff x="0" y="66675"/>
            <a:chExt cx="11506200" cy="5427489"/>
          </a:xfrm>
        </p:grpSpPr>
        <p:sp>
          <p:nvSpPr>
            <p:cNvPr id="5" name="TextBox 5"/>
            <p:cNvSpPr txBox="1"/>
            <p:nvPr/>
          </p:nvSpPr>
          <p:spPr>
            <a:xfrm>
              <a:off x="0" y="66675"/>
              <a:ext cx="11506200" cy="15046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800"/>
                </a:lnSpc>
                <a:spcBef>
                  <a:spcPct val="0"/>
                </a:spcBef>
              </a:pPr>
              <a:r>
                <a:rPr lang="en-US" sz="8000" dirty="0">
                  <a:solidFill>
                    <a:srgbClr val="FFFFFF"/>
                  </a:solidFill>
                  <a:latin typeface="Georgia Pro Light"/>
                  <a:ea typeface="Georgia Pro Light"/>
                  <a:cs typeface="Georgia Pro Light"/>
                  <a:sym typeface="Georgia Pro Light"/>
                </a:rPr>
                <a:t>Team Composition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5019675"/>
              <a:ext cx="11506200" cy="47448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940"/>
                </a:lnSpc>
              </a:pPr>
              <a:endParaRPr lang="en-US" sz="2100" dirty="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AE670CD-E605-8296-7B20-86F688E3A100}"/>
              </a:ext>
            </a:extLst>
          </p:cNvPr>
          <p:cNvSpPr txBox="1"/>
          <p:nvPr/>
        </p:nvSpPr>
        <p:spPr>
          <a:xfrm>
            <a:off x="666750" y="2846781"/>
            <a:ext cx="9144000" cy="2689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>
              <a:lnSpc>
                <a:spcPts val="2940"/>
              </a:lnSpc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To ensure a </a:t>
            </a:r>
            <a:r>
              <a:rPr lang="en-US" sz="2400" b="1" dirty="0">
                <a:solidFill>
                  <a:srgbClr val="FFFFFF"/>
                </a:solidFill>
                <a:latin typeface="Aptos" panose="020B0004020202020204" pitchFamily="34" charset="0"/>
                <a:ea typeface="DM Sans Bold"/>
                <a:cs typeface="DM Sans Bold"/>
                <a:sym typeface="DM Sans Bold"/>
              </a:rPr>
              <a:t>dynamic and inclusive</a:t>
            </a: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 competition, each team </a:t>
            </a:r>
          </a:p>
          <a:p>
            <a:pPr marL="0" lvl="0" indent="0" algn="l">
              <a:lnSpc>
                <a:spcPts val="2940"/>
              </a:lnSpc>
            </a:pPr>
            <a:endParaRPr lang="en-US" sz="2400" dirty="0">
              <a:solidFill>
                <a:srgbClr val="FFFFFF"/>
              </a:solidFill>
              <a:latin typeface="Aptos" panose="020B0004020202020204" pitchFamily="34" charset="0"/>
              <a:ea typeface="DM Sans"/>
              <a:cs typeface="DM Sans"/>
              <a:sym typeface="DM Sans"/>
            </a:endParaRPr>
          </a:p>
          <a:p>
            <a:pPr marL="0" lvl="0" indent="0" algn="l">
              <a:lnSpc>
                <a:spcPts val="2940"/>
              </a:lnSpc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must consist of </a:t>
            </a:r>
            <a:r>
              <a:rPr lang="en-US" sz="2400" b="1" dirty="0">
                <a:solidFill>
                  <a:schemeClr val="accent6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5 to 7 players</a:t>
            </a:r>
            <a:r>
              <a:rPr lang="en-US" sz="20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, </a:t>
            </a: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with a </a:t>
            </a:r>
            <a:r>
              <a:rPr lang="en-US" sz="2400" b="1" dirty="0">
                <a:solidFill>
                  <a:schemeClr val="accent6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minimum</a:t>
            </a:r>
            <a:r>
              <a:rPr lang="en-US" sz="2400" dirty="0">
                <a:solidFill>
                  <a:schemeClr val="accent6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 of </a:t>
            </a:r>
            <a:r>
              <a:rPr lang="en-US" sz="2400" b="1" dirty="0">
                <a:solidFill>
                  <a:schemeClr val="accent6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2 female players</a:t>
            </a:r>
            <a:r>
              <a:rPr lang="en-US" sz="20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. </a:t>
            </a:r>
          </a:p>
          <a:p>
            <a:pPr marL="0" lvl="0" indent="0" algn="l">
              <a:lnSpc>
                <a:spcPts val="2940"/>
              </a:lnSpc>
            </a:pPr>
            <a:endParaRPr lang="en-US" sz="2400" dirty="0">
              <a:solidFill>
                <a:srgbClr val="FFFFFF"/>
              </a:solidFill>
              <a:latin typeface="Aptos" panose="020B0004020202020204" pitchFamily="34" charset="0"/>
              <a:ea typeface="DM Sans"/>
              <a:cs typeface="DM Sans"/>
              <a:sym typeface="DM Sans"/>
            </a:endParaRPr>
          </a:p>
          <a:p>
            <a:pPr marL="0" lvl="0" indent="0" algn="l">
              <a:lnSpc>
                <a:spcPts val="2940"/>
              </a:lnSpc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This structure promotes teamwork and diversity, allowing corporate professionals to engage and collaborate while enjoying the spirit of badminton</a:t>
            </a:r>
            <a:r>
              <a:rPr lang="en-US" sz="2400" dirty="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33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666750" y="716756"/>
            <a:ext cx="9544050" cy="21394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800"/>
              </a:lnSpc>
              <a:spcBef>
                <a:spcPct val="0"/>
              </a:spcBef>
            </a:pPr>
            <a:r>
              <a:rPr lang="en-US" sz="8000" dirty="0">
                <a:solidFill>
                  <a:srgbClr val="FFFFFF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Tournament Format:</a:t>
            </a:r>
          </a:p>
          <a:p>
            <a:pPr marL="0" lvl="0" indent="0" algn="l">
              <a:lnSpc>
                <a:spcPts val="8800"/>
              </a:lnSpc>
              <a:spcBef>
                <a:spcPct val="0"/>
              </a:spcBef>
            </a:pPr>
            <a:r>
              <a:rPr lang="en-US" sz="4800" dirty="0">
                <a:solidFill>
                  <a:srgbClr val="FFFFFF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Group Stage and Knockout Rounds</a:t>
            </a:r>
            <a:endParaRPr lang="en-US" sz="6000" dirty="0">
              <a:solidFill>
                <a:srgbClr val="FFFFFF"/>
              </a:solidFill>
              <a:latin typeface="Georgia Pro Light"/>
              <a:ea typeface="Georgia Pro Light"/>
              <a:cs typeface="Georgia Pro Light"/>
              <a:sym typeface="Georgia Pro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AE6ED1-1220-720F-0CFD-8AF2FA8414B4}"/>
              </a:ext>
            </a:extLst>
          </p:cNvPr>
          <p:cNvSpPr txBox="1"/>
          <p:nvPr/>
        </p:nvSpPr>
        <p:spPr>
          <a:xfrm>
            <a:off x="666750" y="3009900"/>
            <a:ext cx="9696450" cy="6414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The Co-Baddy Battle League features a competitive structure, starting with group-stage league matches </a:t>
            </a:r>
            <a:r>
              <a:rPr lang="en-US" sz="3600" b="1" dirty="0">
                <a:solidFill>
                  <a:schemeClr val="accent6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known as ‘Ties’.  </a:t>
            </a:r>
            <a:r>
              <a:rPr lang="en-US" altLang="en-US" sz="3200" b="1" dirty="0">
                <a:solidFill>
                  <a:srgbClr val="FFFFFF"/>
                </a:solidFill>
                <a:latin typeface="Aptos" panose="020B0004020202020204" pitchFamily="34" charset="0"/>
              </a:rPr>
              <a:t>its </a:t>
            </a:r>
            <a:r>
              <a:rPr lang="en-US" altLang="en-US" sz="3600" b="1" dirty="0">
                <a:solidFill>
                  <a:schemeClr val="accent6"/>
                </a:solidFill>
                <a:latin typeface="Aptos" panose="020B0004020202020204" pitchFamily="34" charset="0"/>
              </a:rPr>
              <a:t>Round-Robin Stage</a:t>
            </a:r>
            <a:r>
              <a:rPr lang="en-US" altLang="en-US" sz="3200" b="1" dirty="0">
                <a:solidFill>
                  <a:srgbClr val="FFFFFF"/>
                </a:solidFill>
                <a:latin typeface="Aptos" panose="020B0004020202020204" pitchFamily="34" charset="0"/>
              </a:rPr>
              <a:t>: </a:t>
            </a:r>
            <a:r>
              <a:rPr lang="en-US" altLang="en-US" sz="3200" dirty="0">
                <a:solidFill>
                  <a:srgbClr val="FFFFFF"/>
                </a:solidFill>
                <a:latin typeface="Aptos" panose="020B0004020202020204" pitchFamily="34" charset="0"/>
              </a:rPr>
              <a:t>Each team plays ties against each team during the league stage.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2800" dirty="0">
              <a:solidFill>
                <a:srgbClr val="FFFFFF"/>
              </a:solidFill>
              <a:latin typeface="Aptos" panose="020B0004020202020204" pitchFamily="34" charset="0"/>
              <a:ea typeface="DM Sans"/>
              <a:cs typeface="DM Sans"/>
              <a:sym typeface="DM Sans"/>
            </a:endParaRPr>
          </a:p>
          <a:p>
            <a:pPr marL="0" lvl="0" indent="0" algn="just">
              <a:lnSpc>
                <a:spcPts val="2940"/>
              </a:lnSpc>
            </a:pPr>
            <a:r>
              <a:rPr lang="en-US" sz="3200" dirty="0">
                <a:solidFill>
                  <a:schemeClr val="bg1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Each Tie </a:t>
            </a:r>
            <a:r>
              <a:rPr lang="en-US" sz="3200" b="1" dirty="0">
                <a:solidFill>
                  <a:schemeClr val="bg1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includes five matches</a:t>
            </a:r>
            <a:r>
              <a:rPr lang="en-US" sz="3200" dirty="0">
                <a:solidFill>
                  <a:schemeClr val="bg1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: </a:t>
            </a:r>
          </a:p>
          <a:p>
            <a:pPr lvl="0" algn="just">
              <a:lnSpc>
                <a:spcPts val="2940"/>
              </a:lnSpc>
            </a:pPr>
            <a:r>
              <a:rPr lang="en-IN" sz="3200" dirty="0"/>
              <a:t>🏸</a:t>
            </a:r>
            <a:r>
              <a:rPr lang="en-US" sz="3200" dirty="0">
                <a:solidFill>
                  <a:schemeClr val="bg1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Women’s Singles </a:t>
            </a:r>
          </a:p>
          <a:p>
            <a:pPr lvl="0" algn="just">
              <a:lnSpc>
                <a:spcPts val="2940"/>
              </a:lnSpc>
            </a:pPr>
            <a:r>
              <a:rPr lang="en-IN" sz="3200" dirty="0"/>
              <a:t>🏸</a:t>
            </a:r>
            <a:r>
              <a:rPr lang="en-US" sz="3200" dirty="0">
                <a:solidFill>
                  <a:schemeClr val="bg1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Men’s Singles</a:t>
            </a:r>
          </a:p>
          <a:p>
            <a:pPr lvl="0" algn="just">
              <a:lnSpc>
                <a:spcPts val="2940"/>
              </a:lnSpc>
            </a:pPr>
            <a:r>
              <a:rPr lang="en-IN" sz="3200" dirty="0"/>
              <a:t>🏸</a:t>
            </a:r>
            <a:r>
              <a:rPr lang="en-US" sz="3200" dirty="0">
                <a:solidFill>
                  <a:schemeClr val="bg1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Mix Doubles</a:t>
            </a:r>
          </a:p>
          <a:p>
            <a:pPr lvl="0" algn="just">
              <a:lnSpc>
                <a:spcPts val="2940"/>
              </a:lnSpc>
            </a:pPr>
            <a:r>
              <a:rPr lang="en-IN" sz="3200" dirty="0"/>
              <a:t>🏸</a:t>
            </a:r>
            <a:r>
              <a:rPr lang="en-US" sz="3200" dirty="0">
                <a:solidFill>
                  <a:schemeClr val="bg1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Men’s Doubles</a:t>
            </a:r>
          </a:p>
          <a:p>
            <a:pPr lvl="0" algn="just">
              <a:lnSpc>
                <a:spcPts val="2940"/>
              </a:lnSpc>
            </a:pPr>
            <a:r>
              <a:rPr lang="en-IN" sz="3200" dirty="0"/>
              <a:t>🏸</a:t>
            </a:r>
            <a:r>
              <a:rPr lang="en-US" sz="3200" dirty="0">
                <a:solidFill>
                  <a:schemeClr val="bg1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Women’s </a:t>
            </a:r>
            <a:r>
              <a:rPr lang="en-US" sz="32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Doubles. </a:t>
            </a:r>
          </a:p>
          <a:p>
            <a:pPr marL="342900" lvl="0" indent="-342900" algn="just">
              <a:lnSpc>
                <a:spcPts val="2940"/>
              </a:lnSpc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endParaRPr lang="en-US" sz="3200" dirty="0">
              <a:solidFill>
                <a:srgbClr val="FFFFFF"/>
              </a:solidFill>
              <a:latin typeface="Aptos" panose="020B0004020202020204" pitchFamily="34" charset="0"/>
              <a:ea typeface="DM Sans"/>
              <a:cs typeface="DM Sans"/>
              <a:sym typeface="DM Sans"/>
            </a:endParaRPr>
          </a:p>
          <a:p>
            <a:pPr lvl="0" algn="just">
              <a:lnSpc>
                <a:spcPts val="2940"/>
              </a:lnSpc>
            </a:pPr>
            <a:r>
              <a:rPr lang="en-US" sz="32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Top teams of groups will progress to the knockout rounds, culminating in an exciting championship final</a:t>
            </a:r>
            <a:r>
              <a:rPr lang="en-US" sz="28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.</a:t>
            </a:r>
          </a:p>
        </p:txBody>
      </p:sp>
      <p:pic>
        <p:nvPicPr>
          <p:cNvPr id="3081" name="Picture 9" descr="Point Table Vector Art, Icons, and ...">
            <a:extLst>
              <a:ext uri="{FF2B5EF4-FFF2-40B4-BE49-F238E27FC236}">
                <a16:creationId xmlns:a16="http://schemas.microsoft.com/office/drawing/2014/main" id="{E18386CA-49E3-74A3-224D-604C14EB7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201" y="21771"/>
            <a:ext cx="7162800" cy="10265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5C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34675" y="0"/>
            <a:ext cx="7553325" cy="10287000"/>
            <a:chOff x="0" y="0"/>
            <a:chExt cx="1170208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208" cy="1593725"/>
            </a:xfrm>
            <a:custGeom>
              <a:avLst/>
              <a:gdLst/>
              <a:ahLst/>
              <a:cxnLst/>
              <a:rect l="l" t="t" r="r" b="b"/>
              <a:pathLst>
                <a:path w="1170208" h="1593725">
                  <a:moveTo>
                    <a:pt x="0" y="0"/>
                  </a:moveTo>
                  <a:lnTo>
                    <a:pt x="1170208" y="0"/>
                  </a:lnTo>
                  <a:lnTo>
                    <a:pt x="1170208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t="-205" b="-205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66750" y="716756"/>
            <a:ext cx="9925050" cy="8487671"/>
            <a:chOff x="0" y="66675"/>
            <a:chExt cx="13233400" cy="11316893"/>
          </a:xfrm>
        </p:grpSpPr>
        <p:sp>
          <p:nvSpPr>
            <p:cNvPr id="5" name="TextBox 5"/>
            <p:cNvSpPr txBox="1"/>
            <p:nvPr/>
          </p:nvSpPr>
          <p:spPr>
            <a:xfrm>
              <a:off x="0" y="66675"/>
              <a:ext cx="13233400" cy="296234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8800"/>
                </a:lnSpc>
                <a:spcBef>
                  <a:spcPct val="0"/>
                </a:spcBef>
              </a:pPr>
              <a:r>
                <a:rPr lang="en-US" sz="7200" dirty="0">
                  <a:solidFill>
                    <a:srgbClr val="FFFFFF"/>
                  </a:solidFill>
                  <a:latin typeface="Georgia Pro Light"/>
                  <a:ea typeface="Georgia Pro Light"/>
                  <a:cs typeface="Georgia Pro Light"/>
                  <a:sym typeface="Georgia Pro Light"/>
                </a:rPr>
                <a:t>Champion &amp; Runner-Up Rewards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3937000"/>
              <a:ext cx="9518287" cy="74465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40"/>
                </a:lnSpc>
              </a:pPr>
              <a:r>
                <a:rPr lang="en-US" sz="2800" dirty="0">
                  <a:solidFill>
                    <a:srgbClr val="FFFFFF"/>
                  </a:solidFill>
                  <a:latin typeface="Aptos" panose="020B0004020202020204" pitchFamily="34" charset="0"/>
                  <a:ea typeface="DM Sans"/>
                  <a:cs typeface="DM Sans"/>
                  <a:sym typeface="DM Sans"/>
                </a:rPr>
                <a:t>Participants will compete for </a:t>
              </a:r>
              <a:r>
                <a:rPr lang="en-US" sz="2800" b="1" dirty="0">
                  <a:solidFill>
                    <a:srgbClr val="FFFFFF"/>
                  </a:solidFill>
                  <a:latin typeface="Aptos" panose="020B0004020202020204" pitchFamily="34" charset="0"/>
                  <a:ea typeface="DM Sans Bold"/>
                  <a:cs typeface="DM Sans Bold"/>
                  <a:sym typeface="DM Sans Bold"/>
                </a:rPr>
                <a:t>exciting prizes</a:t>
              </a:r>
              <a:r>
                <a:rPr lang="en-US" sz="2800" dirty="0">
                  <a:solidFill>
                    <a:srgbClr val="FFFFFF"/>
                  </a:solidFill>
                  <a:latin typeface="Aptos" panose="020B0004020202020204" pitchFamily="34" charset="0"/>
                  <a:ea typeface="DM Sans"/>
                  <a:cs typeface="DM Sans"/>
                  <a:sym typeface="DM Sans"/>
                </a:rPr>
                <a:t> that elevate the spirit of the tournament. </a:t>
              </a:r>
            </a:p>
            <a:p>
              <a:pPr marL="0" lvl="0" indent="0" algn="l">
                <a:lnSpc>
                  <a:spcPts val="2940"/>
                </a:lnSpc>
              </a:pPr>
              <a:endParaRPr lang="en-US" sz="28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endParaRPr>
            </a:p>
            <a:p>
              <a:pPr marL="0" lvl="0" indent="0" algn="l">
                <a:lnSpc>
                  <a:spcPts val="2940"/>
                </a:lnSpc>
              </a:pPr>
              <a:r>
                <a:rPr lang="en-US" sz="2800" dirty="0">
                  <a:solidFill>
                    <a:srgbClr val="FFFFFF"/>
                  </a:solidFill>
                  <a:latin typeface="Aptos" panose="020B0004020202020204" pitchFamily="34" charset="0"/>
                  <a:ea typeface="DM Sans"/>
                  <a:cs typeface="DM Sans"/>
                  <a:sym typeface="DM Sans"/>
                </a:rPr>
                <a:t>The Champion team </a:t>
              </a:r>
              <a:r>
                <a:rPr lang="en-US" sz="2800" b="1" dirty="0">
                  <a:solidFill>
                    <a:srgbClr val="FFFFFF"/>
                  </a:solidFill>
                  <a:latin typeface="Aptos" panose="020B0004020202020204" pitchFamily="34" charset="0"/>
                  <a:ea typeface="DM Sans"/>
                  <a:cs typeface="DM Sans"/>
                  <a:sym typeface="DM Sans"/>
                </a:rPr>
                <a:t>will receive</a:t>
              </a:r>
            </a:p>
            <a:p>
              <a:pPr marL="457200" lvl="0" indent="-457200" algn="l">
                <a:lnSpc>
                  <a:spcPts val="2940"/>
                </a:lnSpc>
                <a:buFont typeface="Wingdings" panose="05000000000000000000" pitchFamily="2" charset="2"/>
                <a:buChar char="q"/>
              </a:pPr>
              <a:r>
                <a:rPr lang="en-US" sz="2800" b="1" dirty="0">
                  <a:solidFill>
                    <a:schemeClr val="accent6"/>
                  </a:solidFill>
                  <a:latin typeface="Aptos" panose="020B0004020202020204" pitchFamily="34" charset="0"/>
                  <a:ea typeface="DM Sans"/>
                  <a:cs typeface="DM Sans"/>
                  <a:sym typeface="DM Sans"/>
                </a:rPr>
                <a:t>₹18,000 </a:t>
              </a:r>
            </a:p>
            <a:p>
              <a:pPr marL="457200" lvl="0" indent="-457200" algn="l">
                <a:lnSpc>
                  <a:spcPts val="2940"/>
                </a:lnSpc>
                <a:buFont typeface="Wingdings" panose="05000000000000000000" pitchFamily="2" charset="2"/>
                <a:buChar char="q"/>
              </a:pPr>
              <a:r>
                <a:rPr lang="en-US" sz="2800" b="1" dirty="0">
                  <a:solidFill>
                    <a:schemeClr val="accent6"/>
                  </a:solidFill>
                  <a:latin typeface="Aptos" panose="020B0004020202020204" pitchFamily="34" charset="0"/>
                  <a:ea typeface="DM Sans"/>
                  <a:cs typeface="DM Sans"/>
                  <a:sym typeface="DM Sans"/>
                </a:rPr>
                <a:t>Prestigious Trophy, </a:t>
              </a:r>
            </a:p>
            <a:p>
              <a:pPr marL="457200" lvl="0" indent="-457200" algn="l">
                <a:lnSpc>
                  <a:spcPts val="2940"/>
                </a:lnSpc>
                <a:buFont typeface="Wingdings" panose="05000000000000000000" pitchFamily="2" charset="2"/>
                <a:buChar char="q"/>
              </a:pPr>
              <a:r>
                <a:rPr lang="en-US" sz="2800" b="1" dirty="0">
                  <a:solidFill>
                    <a:schemeClr val="accent6"/>
                  </a:solidFill>
                  <a:latin typeface="Aptos" panose="020B0004020202020204" pitchFamily="34" charset="0"/>
                  <a:ea typeface="DM Sans"/>
                  <a:cs typeface="DM Sans"/>
                  <a:sym typeface="DM Sans"/>
                </a:rPr>
                <a:t>Medals for every winner</a:t>
              </a:r>
            </a:p>
            <a:p>
              <a:pPr lvl="0" algn="l">
                <a:lnSpc>
                  <a:spcPts val="2940"/>
                </a:lnSpc>
              </a:pPr>
              <a:endParaRPr lang="en-US" sz="28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endParaRPr>
            </a:p>
            <a:p>
              <a:pPr lvl="0" algn="l">
                <a:lnSpc>
                  <a:spcPts val="2940"/>
                </a:lnSpc>
              </a:pPr>
              <a:r>
                <a:rPr lang="en-US" sz="2800" dirty="0">
                  <a:solidFill>
                    <a:srgbClr val="FFFFFF"/>
                  </a:solidFill>
                  <a:latin typeface="Aptos" panose="020B0004020202020204" pitchFamily="34" charset="0"/>
                  <a:ea typeface="DM Sans"/>
                  <a:cs typeface="DM Sans"/>
                  <a:sym typeface="DM Sans"/>
                </a:rPr>
                <a:t>The Runner-Up team will take home </a:t>
              </a:r>
            </a:p>
            <a:p>
              <a:pPr marL="457200" indent="-457200">
                <a:lnSpc>
                  <a:spcPts val="2940"/>
                </a:lnSpc>
                <a:buFont typeface="Wingdings" panose="05000000000000000000" pitchFamily="2" charset="2"/>
                <a:buChar char="q"/>
              </a:pPr>
              <a:r>
                <a:rPr lang="en-US" sz="2800" b="1" dirty="0">
                  <a:solidFill>
                    <a:schemeClr val="accent6"/>
                  </a:solidFill>
                  <a:latin typeface="Aptos" panose="020B0004020202020204" pitchFamily="34" charset="0"/>
                  <a:ea typeface="DM Sans"/>
                  <a:cs typeface="DM Sans"/>
                  <a:sym typeface="DM Sans"/>
                </a:rPr>
                <a:t>₹</a:t>
              </a:r>
              <a:r>
                <a:rPr lang="en-US" sz="2800" b="1" dirty="0">
                  <a:solidFill>
                    <a:schemeClr val="accent6"/>
                  </a:solidFill>
                  <a:latin typeface="Aptos" panose="020B0004020202020204" pitchFamily="34" charset="0"/>
                  <a:sym typeface="DM Sans"/>
                </a:rPr>
                <a:t>15,000 </a:t>
              </a:r>
            </a:p>
            <a:p>
              <a:pPr marL="457200" indent="-457200">
                <a:lnSpc>
                  <a:spcPts val="2940"/>
                </a:lnSpc>
                <a:buFont typeface="Wingdings" panose="05000000000000000000" pitchFamily="2" charset="2"/>
                <a:buChar char="q"/>
              </a:pPr>
              <a:r>
                <a:rPr lang="en-US" sz="2800" b="1" dirty="0">
                  <a:solidFill>
                    <a:schemeClr val="accent6"/>
                  </a:solidFill>
                  <a:latin typeface="Aptos" panose="020B0004020202020204" pitchFamily="34" charset="0"/>
                  <a:sym typeface="DM Sans"/>
                </a:rPr>
                <a:t>Trophy, </a:t>
              </a:r>
            </a:p>
            <a:p>
              <a:pPr marL="457200" indent="-457200">
                <a:lnSpc>
                  <a:spcPts val="2940"/>
                </a:lnSpc>
                <a:buFont typeface="Wingdings" panose="05000000000000000000" pitchFamily="2" charset="2"/>
                <a:buChar char="q"/>
              </a:pPr>
              <a:r>
                <a:rPr lang="en-US" sz="2800" b="1" dirty="0">
                  <a:solidFill>
                    <a:schemeClr val="accent6"/>
                  </a:solidFill>
                  <a:latin typeface="Aptos" panose="020B0004020202020204" pitchFamily="34" charset="0"/>
                  <a:sym typeface="DM Sans"/>
                </a:rPr>
                <a:t>Medals of every team member</a:t>
              </a:r>
            </a:p>
            <a:p>
              <a:pPr marL="0" lvl="0" indent="0" algn="l">
                <a:lnSpc>
                  <a:spcPts val="2940"/>
                </a:lnSpc>
              </a:pPr>
              <a:endParaRPr lang="en-US" sz="28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endParaRPr>
            </a:p>
            <a:p>
              <a:pPr marL="0" lvl="0" indent="0" algn="l">
                <a:lnSpc>
                  <a:spcPts val="2940"/>
                </a:lnSpc>
              </a:pPr>
              <a:r>
                <a:rPr lang="en-US" sz="2800" dirty="0">
                  <a:solidFill>
                    <a:srgbClr val="FFFFFF"/>
                  </a:solidFill>
                  <a:latin typeface="Aptos" panose="020B0004020202020204" pitchFamily="34" charset="0"/>
                  <a:ea typeface="DM Sans"/>
                  <a:cs typeface="DM Sans"/>
                  <a:sym typeface="DM Sans"/>
                </a:rPr>
                <a:t>Join us to showcase your skills and claim these fantastic rewards</a:t>
              </a:r>
              <a:r>
                <a:rPr lang="en-US" sz="2100" dirty="0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!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5C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0734675" cy="10287000"/>
          </a:xfrm>
          <a:prstGeom prst="rect">
            <a:avLst/>
          </a:prstGeom>
          <a:solidFill>
            <a:srgbClr val="033363"/>
          </a:solidFill>
        </p:spPr>
        <p:txBody>
          <a:bodyPr/>
          <a:lstStyle/>
          <a:p>
            <a:endParaRPr lang="en-IN"/>
          </a:p>
        </p:txBody>
      </p:sp>
      <p:sp>
        <p:nvSpPr>
          <p:cNvPr id="3" name="TextBox 3"/>
          <p:cNvSpPr txBox="1"/>
          <p:nvPr/>
        </p:nvSpPr>
        <p:spPr>
          <a:xfrm>
            <a:off x="666750" y="714375"/>
            <a:ext cx="17164050" cy="936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308"/>
              </a:lnSpc>
              <a:spcBef>
                <a:spcPct val="0"/>
              </a:spcBef>
            </a:pPr>
            <a:r>
              <a:rPr lang="en-US" sz="6643" dirty="0">
                <a:solidFill>
                  <a:srgbClr val="FFFFFF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Event Highlights: Connect, Refresh, and Enjoy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666750" y="4248150"/>
            <a:ext cx="4010025" cy="1277770"/>
            <a:chOff x="0" y="0"/>
            <a:chExt cx="5346700" cy="1703694"/>
          </a:xfrm>
        </p:grpSpPr>
        <p:sp>
          <p:nvSpPr>
            <p:cNvPr id="5" name="TextBox 5"/>
            <p:cNvSpPr txBox="1"/>
            <p:nvPr/>
          </p:nvSpPr>
          <p:spPr>
            <a:xfrm>
              <a:off x="0" y="1231889"/>
              <a:ext cx="53467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40"/>
                </a:lnSpc>
              </a:pPr>
              <a:r>
                <a:rPr lang="en-US" sz="2100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Forge new connections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5346700" cy="11407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503"/>
                </a:lnSpc>
              </a:pPr>
              <a:r>
                <a:rPr lang="en-US" sz="2502" b="1" dirty="0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NETWORKING OPPORTUNITIES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66750" y="6049448"/>
            <a:ext cx="4010025" cy="839620"/>
            <a:chOff x="0" y="0"/>
            <a:chExt cx="5346700" cy="1119494"/>
          </a:xfrm>
        </p:grpSpPr>
        <p:sp>
          <p:nvSpPr>
            <p:cNvPr id="8" name="TextBox 8"/>
            <p:cNvSpPr txBox="1"/>
            <p:nvPr/>
          </p:nvSpPr>
          <p:spPr>
            <a:xfrm>
              <a:off x="0" y="647689"/>
              <a:ext cx="53467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40"/>
                </a:lnSpc>
              </a:pPr>
              <a:r>
                <a:rPr lang="en-US" sz="2100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Stay energized and hydrated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5346700" cy="5565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503"/>
                </a:lnSpc>
              </a:pPr>
              <a:r>
                <a:rPr lang="en-US" sz="2502" b="1" dirty="0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HEALTHY REFRESHMENTS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66750" y="7829550"/>
            <a:ext cx="4010025" cy="839620"/>
            <a:chOff x="0" y="0"/>
            <a:chExt cx="5346700" cy="1119494"/>
          </a:xfrm>
        </p:grpSpPr>
        <p:sp>
          <p:nvSpPr>
            <p:cNvPr id="11" name="TextBox 11"/>
            <p:cNvSpPr txBox="1"/>
            <p:nvPr/>
          </p:nvSpPr>
          <p:spPr>
            <a:xfrm>
              <a:off x="0" y="647689"/>
              <a:ext cx="53467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40"/>
                </a:lnSpc>
              </a:pPr>
              <a:r>
                <a:rPr lang="en-US" sz="2100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Engage in friendly competition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5346700" cy="5565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503"/>
                </a:lnSpc>
              </a:pPr>
              <a:r>
                <a:rPr lang="en-US" sz="2502" b="1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FUN ACTIVITIES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611225" y="3352800"/>
            <a:ext cx="4010025" cy="6267450"/>
            <a:chOff x="0" y="0"/>
            <a:chExt cx="621258" cy="9709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21258" cy="970992"/>
            </a:xfrm>
            <a:custGeom>
              <a:avLst/>
              <a:gdLst/>
              <a:ahLst/>
              <a:cxnLst/>
              <a:rect l="l" t="t" r="r" b="b"/>
              <a:pathLst>
                <a:path w="621258" h="970992">
                  <a:moveTo>
                    <a:pt x="0" y="0"/>
                  </a:moveTo>
                  <a:lnTo>
                    <a:pt x="621258" y="0"/>
                  </a:lnTo>
                  <a:lnTo>
                    <a:pt x="621258" y="970992"/>
                  </a:lnTo>
                  <a:lnTo>
                    <a:pt x="0" y="970992"/>
                  </a:lnTo>
                  <a:close/>
                </a:path>
              </a:pathLst>
            </a:custGeom>
            <a:blipFill>
              <a:blip r:embed="rId2"/>
              <a:stretch>
                <a:fillRect t="-478" b="-478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296400" y="3352800"/>
            <a:ext cx="4010025" cy="6267450"/>
            <a:chOff x="0" y="0"/>
            <a:chExt cx="621258" cy="9709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21258" cy="970992"/>
            </a:xfrm>
            <a:custGeom>
              <a:avLst/>
              <a:gdLst/>
              <a:ahLst/>
              <a:cxnLst/>
              <a:rect l="l" t="t" r="r" b="b"/>
              <a:pathLst>
                <a:path w="621258" h="970992">
                  <a:moveTo>
                    <a:pt x="0" y="0"/>
                  </a:moveTo>
                  <a:lnTo>
                    <a:pt x="621258" y="0"/>
                  </a:lnTo>
                  <a:lnTo>
                    <a:pt x="621258" y="970992"/>
                  </a:lnTo>
                  <a:lnTo>
                    <a:pt x="0" y="970992"/>
                  </a:lnTo>
                  <a:close/>
                </a:path>
              </a:pathLst>
            </a:custGeom>
            <a:blipFill>
              <a:blip r:embed="rId3"/>
              <a:stretch>
                <a:fillRect t="-478" b="-478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981575" y="3352800"/>
            <a:ext cx="4010025" cy="6267450"/>
            <a:chOff x="0" y="0"/>
            <a:chExt cx="621258" cy="9709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21258" cy="970992"/>
            </a:xfrm>
            <a:custGeom>
              <a:avLst/>
              <a:gdLst/>
              <a:ahLst/>
              <a:cxnLst/>
              <a:rect l="l" t="t" r="r" b="b"/>
              <a:pathLst>
                <a:path w="621258" h="970992">
                  <a:moveTo>
                    <a:pt x="0" y="0"/>
                  </a:moveTo>
                  <a:lnTo>
                    <a:pt x="621258" y="0"/>
                  </a:lnTo>
                  <a:lnTo>
                    <a:pt x="621258" y="970992"/>
                  </a:lnTo>
                  <a:lnTo>
                    <a:pt x="0" y="970992"/>
                  </a:lnTo>
                  <a:close/>
                </a:path>
              </a:pathLst>
            </a:custGeom>
            <a:blipFill>
              <a:blip r:embed="rId4"/>
              <a:stretch>
                <a:fillRect t="-478" b="-478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45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34675" y="0"/>
            <a:ext cx="7553325" cy="10287000"/>
            <a:chOff x="0" y="0"/>
            <a:chExt cx="1170208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208" cy="1593725"/>
            </a:xfrm>
            <a:custGeom>
              <a:avLst/>
              <a:gdLst/>
              <a:ahLst/>
              <a:cxnLst/>
              <a:rect l="l" t="t" r="r" b="b"/>
              <a:pathLst>
                <a:path w="1170208" h="1593725">
                  <a:moveTo>
                    <a:pt x="0" y="0"/>
                  </a:moveTo>
                  <a:lnTo>
                    <a:pt x="1170208" y="0"/>
                  </a:lnTo>
                  <a:lnTo>
                    <a:pt x="1170208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t="-205" b="-205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66750" y="716756"/>
            <a:ext cx="8629650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800"/>
              </a:lnSpc>
              <a:spcBef>
                <a:spcPct val="0"/>
              </a:spcBef>
            </a:pPr>
            <a:r>
              <a:rPr lang="en-US" sz="8000" dirty="0">
                <a:solidFill>
                  <a:srgbClr val="FFFFFF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Event Details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6CBBE3-6B87-9876-CC4D-51E2E40D274B}"/>
              </a:ext>
            </a:extLst>
          </p:cNvPr>
          <p:cNvSpPr txBox="1"/>
          <p:nvPr/>
        </p:nvSpPr>
        <p:spPr>
          <a:xfrm>
            <a:off x="1459110" y="4305536"/>
            <a:ext cx="9144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Team Registration Fees: </a:t>
            </a:r>
            <a:r>
              <a:rPr lang="en-US" sz="2800" b="1" dirty="0">
                <a:solidFill>
                  <a:schemeClr val="accent6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₹7,200 </a:t>
            </a:r>
            <a:r>
              <a:rPr lang="en-US" sz="28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which comes down </a:t>
            </a:r>
            <a:r>
              <a:rPr lang="en-US" sz="2800" b="1" dirty="0">
                <a:solidFill>
                  <a:schemeClr val="accent6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₹1,028  </a:t>
            </a:r>
            <a:r>
              <a:rPr lang="en-US" sz="2800" dirty="0">
                <a:solidFill>
                  <a:srgbClr val="FFFFFF"/>
                </a:solidFill>
                <a:latin typeface="Aptos" panose="020B0004020202020204" pitchFamily="34" charset="0"/>
                <a:sym typeface="DM Sans"/>
              </a:rPr>
              <a:t>per player. </a:t>
            </a:r>
          </a:p>
        </p:txBody>
      </p:sp>
      <p:pic>
        <p:nvPicPr>
          <p:cNvPr id="20" name="Graphic 19" descr="Marker with solid fill">
            <a:extLst>
              <a:ext uri="{FF2B5EF4-FFF2-40B4-BE49-F238E27FC236}">
                <a16:creationId xmlns:a16="http://schemas.microsoft.com/office/drawing/2014/main" id="{6261895E-525A-89F9-9F31-A28AECD48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09550" y="2081123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44C586A-0B71-122E-A16D-438E72A7B28C}"/>
              </a:ext>
            </a:extLst>
          </p:cNvPr>
          <p:cNvSpPr txBox="1"/>
          <p:nvPr/>
        </p:nvSpPr>
        <p:spPr>
          <a:xfrm>
            <a:off x="1459110" y="2094095"/>
            <a:ext cx="8531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>
                <a:solidFill>
                  <a:srgbClr val="FFFFFF"/>
                </a:solidFill>
                <a:latin typeface="Aptos" panose="020B0004020202020204" pitchFamily="34" charset="0"/>
              </a:rPr>
              <a:t>InfintinyS</a:t>
            </a:r>
            <a:r>
              <a:rPr lang="en-GB" sz="2800" dirty="0">
                <a:solidFill>
                  <a:srgbClr val="FFFFFF"/>
                </a:solidFill>
                <a:latin typeface="Aptos" panose="020B0004020202020204" pitchFamily="34" charset="0"/>
              </a:rPr>
              <a:t> badminton Academy Sector 110, Dwarka Expressway Gurgaon </a:t>
            </a:r>
            <a:endParaRPr lang="en-IN" sz="2800" dirty="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pic>
        <p:nvPicPr>
          <p:cNvPr id="23" name="Graphic 22" descr="Daily calendar with solid fill">
            <a:extLst>
              <a:ext uri="{FF2B5EF4-FFF2-40B4-BE49-F238E27FC236}">
                <a16:creationId xmlns:a16="http://schemas.microsoft.com/office/drawing/2014/main" id="{766A0831-A281-C855-FBD6-4009248EE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47004" y="3227924"/>
            <a:ext cx="914400" cy="9144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25A0545-3A90-E824-9385-C629EEE2B358}"/>
              </a:ext>
            </a:extLst>
          </p:cNvPr>
          <p:cNvSpPr txBox="1"/>
          <p:nvPr/>
        </p:nvSpPr>
        <p:spPr>
          <a:xfrm>
            <a:off x="1483649" y="3415259"/>
            <a:ext cx="40536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Aptos" panose="020B0004020202020204" pitchFamily="34" charset="0"/>
                <a:sym typeface="DM Sans"/>
              </a:rPr>
              <a:t>2nd Nov. 2025 (Sunday)</a:t>
            </a:r>
          </a:p>
        </p:txBody>
      </p:sp>
      <p:pic>
        <p:nvPicPr>
          <p:cNvPr id="29" name="Graphic 28" descr="Rupee with solid fill">
            <a:extLst>
              <a:ext uri="{FF2B5EF4-FFF2-40B4-BE49-F238E27FC236}">
                <a16:creationId xmlns:a16="http://schemas.microsoft.com/office/drawing/2014/main" id="{FB98603D-8321-ADF0-A40E-0BA2D995D9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97782" y="4378177"/>
            <a:ext cx="914400" cy="914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04335" y="5858873"/>
            <a:ext cx="8782665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Registration process</a:t>
            </a:r>
            <a:r>
              <a:rPr lang="en-US" sz="2800" b="1" dirty="0" smtClean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:</a:t>
            </a:r>
            <a:r>
              <a:rPr lang="en-US" sz="28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/>
            </a:r>
            <a:br>
              <a:rPr lang="en-US" sz="28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</a:br>
            <a:r>
              <a:rPr lang="en-US" sz="28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1- Captain would Register himself/herself and team  through</a:t>
            </a:r>
          </a:p>
          <a:p>
            <a:r>
              <a:rPr lang="en-US" sz="28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 </a:t>
            </a:r>
            <a:r>
              <a:rPr lang="en-US" sz="28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  <a:hlinkClick r:id="rId9"/>
              </a:rPr>
              <a:t>https://</a:t>
            </a:r>
            <a:r>
              <a:rPr lang="en-US" sz="28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  <a:hlinkClick r:id="rId9"/>
              </a:rPr>
              <a:t>forms.gle/gujFC2h9Mvp6EeuK8</a:t>
            </a:r>
            <a:endParaRPr lang="en-US" sz="2800" dirty="0">
              <a:solidFill>
                <a:srgbClr val="FFFFFF"/>
              </a:solidFill>
              <a:latin typeface="Aptos" panose="020B0004020202020204" pitchFamily="34" charset="0"/>
              <a:ea typeface="DM Sans"/>
              <a:cs typeface="DM Sans"/>
              <a:sym typeface="DM Sans"/>
            </a:endParaRPr>
          </a:p>
          <a:p>
            <a:endParaRPr lang="en-US" sz="2800" dirty="0">
              <a:solidFill>
                <a:srgbClr val="FFFFFF"/>
              </a:solidFill>
              <a:latin typeface="Aptos" panose="020B0004020202020204" pitchFamily="34" charset="0"/>
              <a:ea typeface="DM Sans"/>
              <a:cs typeface="DM Sans"/>
              <a:sym typeface="DM Sans"/>
            </a:endParaRPr>
          </a:p>
          <a:p>
            <a:r>
              <a:rPr lang="en-US" sz="2800" dirty="0">
                <a:solidFill>
                  <a:srgbClr val="FFFFFF"/>
                </a:solidFill>
                <a:latin typeface="Aptos" panose="020B0004020202020204" pitchFamily="34" charset="0"/>
                <a:ea typeface="DM Sans"/>
                <a:cs typeface="DM Sans"/>
                <a:sym typeface="DM Sans"/>
              </a:rPr>
              <a:t>2- Once Team is Registered after the validation by Organizing team, Organizing team would share another link to captain to register the team player.</a:t>
            </a:r>
          </a:p>
          <a:p>
            <a:r>
              <a:rPr lang="en-US" dirty="0" smtClean="0">
                <a:solidFill>
                  <a:srgbClr val="FFFFFF"/>
                </a:solidFill>
                <a:latin typeface="Aptos" panose="020B0004020202020204" pitchFamily="34" charset="0"/>
                <a:sym typeface="DM Sans"/>
              </a:rPr>
              <a:t> </a:t>
            </a:r>
            <a:endParaRPr lang="en-US" dirty="0">
              <a:solidFill>
                <a:srgbClr val="FFFFFF"/>
              </a:solidFill>
              <a:latin typeface="Aptos" panose="020B0004020202020204" pitchFamily="34" charset="0"/>
              <a:sym typeface="DM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45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34675" y="0"/>
            <a:ext cx="7553325" cy="10287000"/>
            <a:chOff x="0" y="0"/>
            <a:chExt cx="1170208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208" cy="1593725"/>
            </a:xfrm>
            <a:custGeom>
              <a:avLst/>
              <a:gdLst/>
              <a:ahLst/>
              <a:cxnLst/>
              <a:rect l="l" t="t" r="r" b="b"/>
              <a:pathLst>
                <a:path w="1170208" h="1593725">
                  <a:moveTo>
                    <a:pt x="0" y="0"/>
                  </a:moveTo>
                  <a:lnTo>
                    <a:pt x="1170208" y="0"/>
                  </a:lnTo>
                  <a:lnTo>
                    <a:pt x="1170208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t="-205" b="-205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66750" y="716756"/>
            <a:ext cx="8629650" cy="5566475"/>
            <a:chOff x="0" y="66675"/>
            <a:chExt cx="11506200" cy="7421967"/>
          </a:xfrm>
        </p:grpSpPr>
        <p:sp>
          <p:nvSpPr>
            <p:cNvPr id="5" name="TextBox 5"/>
            <p:cNvSpPr txBox="1"/>
            <p:nvPr/>
          </p:nvSpPr>
          <p:spPr>
            <a:xfrm>
              <a:off x="0" y="66675"/>
              <a:ext cx="11506200" cy="4526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800"/>
                </a:lnSpc>
                <a:spcBef>
                  <a:spcPct val="0"/>
                </a:spcBef>
              </a:pPr>
              <a:r>
                <a:rPr lang="en-US" sz="8000">
                  <a:solidFill>
                    <a:srgbClr val="FFFFFF"/>
                  </a:solidFill>
                  <a:latin typeface="Georgia Pro Light"/>
                  <a:ea typeface="Georgia Pro Light"/>
                  <a:cs typeface="Georgia Pro Light"/>
                  <a:sym typeface="Georgia Pro Light"/>
                </a:rPr>
                <a:t>Recap of the Co-Baddy Battle League Experience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5019675"/>
              <a:ext cx="10693400" cy="24689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2940"/>
                </a:lnSpc>
              </a:pPr>
              <a:r>
                <a:rPr lang="en-US" sz="2400" dirty="0">
                  <a:solidFill>
                    <a:srgbClr val="FFFFFF"/>
                  </a:solidFill>
                  <a:latin typeface="Aptos" panose="020B0004020202020204" pitchFamily="34" charset="0"/>
                  <a:ea typeface="DM Sans"/>
                  <a:cs typeface="DM Sans"/>
                  <a:sym typeface="DM Sans"/>
                </a:rPr>
                <a:t>The </a:t>
              </a:r>
              <a:r>
                <a:rPr lang="en-US" sz="2400" b="1" dirty="0">
                  <a:solidFill>
                    <a:srgbClr val="FFFFFF"/>
                  </a:solidFill>
                  <a:latin typeface="Aptos" panose="020B0004020202020204" pitchFamily="34" charset="0"/>
                  <a:ea typeface="DM Sans Bold"/>
                  <a:cs typeface="DM Sans Bold"/>
                  <a:sym typeface="DM Sans Bold"/>
                </a:rPr>
                <a:t>Co-Baddy Battle League</a:t>
              </a:r>
              <a:r>
                <a:rPr lang="en-US" sz="2400" dirty="0">
                  <a:solidFill>
                    <a:srgbClr val="FFFFFF"/>
                  </a:solidFill>
                  <a:latin typeface="Aptos" panose="020B0004020202020204" pitchFamily="34" charset="0"/>
                  <a:ea typeface="DM Sans"/>
                  <a:cs typeface="DM Sans"/>
                  <a:sym typeface="DM Sans"/>
                </a:rPr>
                <a:t> promises not just intense sport but also valuable networking opportunities and a chance to bond over shared experiences. Participants will leave with unforgettable memories, connections, and the spirit of camaraderie, making it a highlight of the corporate calendar.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33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71763" y="630554"/>
            <a:ext cx="12944475" cy="1043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705"/>
              </a:lnSpc>
            </a:pPr>
            <a:r>
              <a:rPr lang="en-US" sz="7705" dirty="0">
                <a:solidFill>
                  <a:srgbClr val="FFFFFF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We look forward to seeing you!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2193" y="2283670"/>
            <a:ext cx="14463713" cy="441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639"/>
              </a:lnSpc>
              <a:spcBef>
                <a:spcPct val="0"/>
              </a:spcBef>
            </a:pPr>
            <a:r>
              <a:rPr lang="en-US" sz="2599" u="none" strike="noStrike" dirty="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Join us for an unforgettable experience in corporate badminton and networking opportunities.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0D51AE5-E9DC-026D-4144-7645EFDAAC01}"/>
              </a:ext>
            </a:extLst>
          </p:cNvPr>
          <p:cNvGrpSpPr/>
          <p:nvPr/>
        </p:nvGrpSpPr>
        <p:grpSpPr>
          <a:xfrm>
            <a:off x="8534400" y="4011877"/>
            <a:ext cx="6448424" cy="1833562"/>
            <a:chOff x="7315201" y="4381500"/>
            <a:chExt cx="6448424" cy="1833562"/>
          </a:xfrm>
        </p:grpSpPr>
        <p:sp>
          <p:nvSpPr>
            <p:cNvPr id="7" name="TextBox 7"/>
            <p:cNvSpPr txBox="1"/>
            <p:nvPr/>
          </p:nvSpPr>
          <p:spPr>
            <a:xfrm>
              <a:off x="9448800" y="5083124"/>
              <a:ext cx="4314825" cy="3815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39"/>
                </a:lnSpc>
              </a:pPr>
              <a:r>
                <a:rPr lang="en-US" sz="2800" dirty="0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info@ankboard.com</a:t>
              </a:r>
            </a:p>
          </p:txBody>
        </p:sp>
        <p:pic>
          <p:nvPicPr>
            <p:cNvPr id="5122" name="Picture 2" descr="Email symbol Images - Free Download on ...">
              <a:extLst>
                <a:ext uri="{FF2B5EF4-FFF2-40B4-BE49-F238E27FC236}">
                  <a16:creationId xmlns:a16="http://schemas.microsoft.com/office/drawing/2014/main" id="{A73F045D-F8B5-2E94-AE98-B03C4F082A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1" y="4381500"/>
              <a:ext cx="1833562" cy="183356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C0DD36-959C-8D86-6C6D-1E0F7269BA1C}"/>
              </a:ext>
            </a:extLst>
          </p:cNvPr>
          <p:cNvGrpSpPr/>
          <p:nvPr/>
        </p:nvGrpSpPr>
        <p:grpSpPr>
          <a:xfrm>
            <a:off x="597738" y="6880023"/>
            <a:ext cx="6448424" cy="1683884"/>
            <a:chOff x="7315201" y="6573659"/>
            <a:chExt cx="6448424" cy="1683884"/>
          </a:xfrm>
        </p:grpSpPr>
        <p:sp>
          <p:nvSpPr>
            <p:cNvPr id="10" name="TextBox 10"/>
            <p:cNvSpPr txBox="1"/>
            <p:nvPr/>
          </p:nvSpPr>
          <p:spPr>
            <a:xfrm>
              <a:off x="9448800" y="7293684"/>
              <a:ext cx="4314825" cy="3815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39"/>
                </a:lnSpc>
              </a:pPr>
              <a:r>
                <a:rPr lang="en-US" sz="2800" dirty="0">
                  <a:solidFill>
                    <a:srgbClr val="FFFFFF"/>
                  </a:solidFill>
                  <a:latin typeface="DM Sans"/>
                  <a:sym typeface="DM Sans"/>
                </a:rPr>
                <a:t>9891044982</a:t>
              </a:r>
            </a:p>
          </p:txBody>
        </p:sp>
        <p:pic>
          <p:nvPicPr>
            <p:cNvPr id="5124" name="Picture 4">
              <a:extLst>
                <a:ext uri="{FF2B5EF4-FFF2-40B4-BE49-F238E27FC236}">
                  <a16:creationId xmlns:a16="http://schemas.microsoft.com/office/drawing/2014/main" id="{D1928FEE-B31D-957D-AD80-E71A3D31E8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1" y="6573659"/>
              <a:ext cx="1828799" cy="168388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9870C7E-D3C5-7AEA-115E-3A889F0B4310}"/>
              </a:ext>
            </a:extLst>
          </p:cNvPr>
          <p:cNvGrpSpPr/>
          <p:nvPr/>
        </p:nvGrpSpPr>
        <p:grpSpPr>
          <a:xfrm>
            <a:off x="566741" y="4111454"/>
            <a:ext cx="6448423" cy="1353185"/>
            <a:chOff x="7315202" y="2640488"/>
            <a:chExt cx="6448423" cy="1353185"/>
          </a:xfrm>
        </p:grpSpPr>
        <p:sp>
          <p:nvSpPr>
            <p:cNvPr id="4" name="TextBox 4"/>
            <p:cNvSpPr txBox="1"/>
            <p:nvPr/>
          </p:nvSpPr>
          <p:spPr>
            <a:xfrm>
              <a:off x="9448800" y="3076177"/>
              <a:ext cx="4314825" cy="3815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39"/>
                </a:lnSpc>
              </a:pPr>
              <a:r>
                <a:rPr lang="en-US" sz="2800" dirty="0">
                  <a:solidFill>
                    <a:srgbClr val="FFFFFF"/>
                  </a:solidFill>
                  <a:latin typeface="DM Sans"/>
                  <a:sym typeface="DM Sans"/>
                </a:rPr>
                <a:t>Ankboard</a:t>
              </a:r>
              <a:r>
                <a:rPr lang="en-US" sz="2099" dirty="0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.</a:t>
              </a:r>
              <a:r>
                <a:rPr lang="en-US" sz="2800" dirty="0">
                  <a:solidFill>
                    <a:srgbClr val="FFFFFF"/>
                  </a:solidFill>
                  <a:latin typeface="DM Sans" pitchFamily="2" charset="0"/>
                  <a:ea typeface="DM Sans"/>
                  <a:cs typeface="DM Sans"/>
                  <a:sym typeface="DM Sans"/>
                </a:rPr>
                <a:t>com</a:t>
              </a:r>
            </a:p>
          </p:txBody>
        </p:sp>
        <p:pic>
          <p:nvPicPr>
            <p:cNvPr id="5126" name="Picture 6" descr="Website - Free web icons">
              <a:extLst>
                <a:ext uri="{FF2B5EF4-FFF2-40B4-BE49-F238E27FC236}">
                  <a16:creationId xmlns:a16="http://schemas.microsoft.com/office/drawing/2014/main" id="{1EE85779-94B7-54C3-5AF6-5B98963342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2" y="2640488"/>
              <a:ext cx="1676399" cy="135318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336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E109D0-685B-B4D4-4B56-F45036248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>
            <a:extLst>
              <a:ext uri="{FF2B5EF4-FFF2-40B4-BE49-F238E27FC236}">
                <a16:creationId xmlns:a16="http://schemas.microsoft.com/office/drawing/2014/main" id="{D2189588-17C4-CF7E-119E-F2FA54115958}"/>
              </a:ext>
            </a:extLst>
          </p:cNvPr>
          <p:cNvSpPr txBox="1"/>
          <p:nvPr/>
        </p:nvSpPr>
        <p:spPr>
          <a:xfrm>
            <a:off x="9677400" y="2781300"/>
            <a:ext cx="8229599" cy="12539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5039"/>
              </a:lnSpc>
            </a:pPr>
            <a:r>
              <a:rPr lang="en-US" sz="3600" i="1" dirty="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#The Ultimate Corporate Badminton Showdown for Professionals</a:t>
            </a: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634A1635-E1C3-3EB8-4ADB-8E56CB91F728}"/>
              </a:ext>
            </a:extLst>
          </p:cNvPr>
          <p:cNvGrpSpPr/>
          <p:nvPr/>
        </p:nvGrpSpPr>
        <p:grpSpPr>
          <a:xfrm>
            <a:off x="9448800" y="5935850"/>
            <a:ext cx="6124575" cy="1244227"/>
            <a:chOff x="-508000" y="362461"/>
            <a:chExt cx="8166100" cy="569172"/>
          </a:xfrm>
        </p:grpSpPr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206DEA6B-F82B-995D-23C6-29658214F496}"/>
                </a:ext>
              </a:extLst>
            </p:cNvPr>
            <p:cNvSpPr txBox="1"/>
            <p:nvPr/>
          </p:nvSpPr>
          <p:spPr>
            <a:xfrm>
              <a:off x="0" y="691344"/>
              <a:ext cx="7658100" cy="1732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080"/>
                </a:lnSpc>
                <a:spcBef>
                  <a:spcPct val="0"/>
                </a:spcBef>
              </a:pPr>
              <a:endParaRPr lang="en-US" sz="2200" dirty="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E3D25860-43ED-E047-243C-3A54CE921ED1}"/>
                </a:ext>
              </a:extLst>
            </p:cNvPr>
            <p:cNvSpPr txBox="1"/>
            <p:nvPr/>
          </p:nvSpPr>
          <p:spPr>
            <a:xfrm>
              <a:off x="-508000" y="362461"/>
              <a:ext cx="7658100" cy="5691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40"/>
                </a:lnSpc>
                <a:spcBef>
                  <a:spcPct val="0"/>
                </a:spcBef>
              </a:pPr>
              <a:r>
                <a:rPr lang="en-US" sz="2600" b="1" dirty="0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PRESENTED BY</a:t>
              </a:r>
            </a:p>
          </p:txBody>
        </p:sp>
      </p:grpSp>
      <p:sp>
        <p:nvSpPr>
          <p:cNvPr id="13" name="AutoShape 2">
            <a:extLst>
              <a:ext uri="{FF2B5EF4-FFF2-40B4-BE49-F238E27FC236}">
                <a16:creationId xmlns:a16="http://schemas.microsoft.com/office/drawing/2014/main" id="{D8E10FA6-1518-24AF-311D-DF957A0B13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D0D774B-E2B8-F887-4798-2936DF935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" y="0"/>
            <a:ext cx="8974667" cy="10287000"/>
          </a:xfrm>
          <a:prstGeom prst="rect">
            <a:avLst/>
          </a:prstGeom>
        </p:spPr>
      </p:pic>
      <p:sp>
        <p:nvSpPr>
          <p:cNvPr id="15" name="AutoShape 6">
            <a:extLst>
              <a:ext uri="{FF2B5EF4-FFF2-40B4-BE49-F238E27FC236}">
                <a16:creationId xmlns:a16="http://schemas.microsoft.com/office/drawing/2014/main" id="{3148A2B8-7DFF-AC23-3424-3FA2D01B95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44000" y="5143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038D7D-C2EB-D0B2-4E0D-D9AA6D0DC1BA}"/>
              </a:ext>
            </a:extLst>
          </p:cNvPr>
          <p:cNvSpPr txBox="1"/>
          <p:nvPr/>
        </p:nvSpPr>
        <p:spPr>
          <a:xfrm>
            <a:off x="1066800" y="14853"/>
            <a:ext cx="16154400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>
              <a:lnSpc>
                <a:spcPts val="10499"/>
              </a:lnSpc>
            </a:pPr>
            <a:r>
              <a:rPr lang="en-US" sz="9600" dirty="0">
                <a:solidFill>
                  <a:srgbClr val="FFFFFF"/>
                </a:solidFill>
                <a:latin typeface="Algerian" panose="04020705040A02060702" pitchFamily="82" charset="0"/>
                <a:ea typeface="Georgia Pro Light"/>
                <a:cs typeface="Georgia Pro Light"/>
                <a:sym typeface="Georgia Pro Light"/>
              </a:rPr>
              <a:t>Co-Baddy Battle League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5DBD82-6371-5CD8-4ACC-9C1A07A6D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0698" y="5981700"/>
            <a:ext cx="5286375" cy="3886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7955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0">
        <p:fad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445</Words>
  <Application>Microsoft Office PowerPoint</Application>
  <PresentationFormat>Custom</PresentationFormat>
  <Paragraphs>67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DM Sans</vt:lpstr>
      <vt:lpstr>Aptos</vt:lpstr>
      <vt:lpstr>Calibri</vt:lpstr>
      <vt:lpstr>Algerian</vt:lpstr>
      <vt:lpstr>Georgia Pro Light</vt:lpstr>
      <vt:lpstr>Century Gothic</vt:lpstr>
      <vt:lpstr>Wingdings</vt:lpstr>
      <vt:lpstr>DM Sans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- Co-Baddy Battle League</dc:title>
  <dc:creator>Admin</dc:creator>
  <dc:description>Presentation - Co-Baddy Battle League</dc:description>
  <cp:lastModifiedBy>Admin</cp:lastModifiedBy>
  <cp:revision>7</cp:revision>
  <dcterms:created xsi:type="dcterms:W3CDTF">2006-08-16T00:00:00Z</dcterms:created>
  <dcterms:modified xsi:type="dcterms:W3CDTF">2025-10-05T11:45:03Z</dcterms:modified>
  <dc:identifier>DAG0wIdN0-A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5818d02-8d25-4bb9-b27c-e4db64670887_Enabled">
    <vt:lpwstr>true</vt:lpwstr>
  </property>
  <property fmtid="{D5CDD505-2E9C-101B-9397-08002B2CF9AE}" pid="3" name="MSIP_Label_55818d02-8d25-4bb9-b27c-e4db64670887_SetDate">
    <vt:lpwstr>2025-10-04T18:16:36Z</vt:lpwstr>
  </property>
  <property fmtid="{D5CDD505-2E9C-101B-9397-08002B2CF9AE}" pid="4" name="MSIP_Label_55818d02-8d25-4bb9-b27c-e4db64670887_Method">
    <vt:lpwstr>Standard</vt:lpwstr>
  </property>
  <property fmtid="{D5CDD505-2E9C-101B-9397-08002B2CF9AE}" pid="5" name="MSIP_Label_55818d02-8d25-4bb9-b27c-e4db64670887_Name">
    <vt:lpwstr>55818d02-8d25-4bb9-b27c-e4db64670887</vt:lpwstr>
  </property>
  <property fmtid="{D5CDD505-2E9C-101B-9397-08002B2CF9AE}" pid="6" name="MSIP_Label_55818d02-8d25-4bb9-b27c-e4db64670887_SiteId">
    <vt:lpwstr>a7f35688-9c00-4d5e-ba41-29f146377ab0</vt:lpwstr>
  </property>
  <property fmtid="{D5CDD505-2E9C-101B-9397-08002B2CF9AE}" pid="7" name="MSIP_Label_55818d02-8d25-4bb9-b27c-e4db64670887_ActionId">
    <vt:lpwstr>29632ef4-d918-4a9c-9b8b-af093171f5ed</vt:lpwstr>
  </property>
  <property fmtid="{D5CDD505-2E9C-101B-9397-08002B2CF9AE}" pid="8" name="MSIP_Label_55818d02-8d25-4bb9-b27c-e4db64670887_ContentBits">
    <vt:lpwstr>3</vt:lpwstr>
  </property>
  <property fmtid="{D5CDD505-2E9C-101B-9397-08002B2CF9AE}" pid="9" name="MSIP_Label_55818d02-8d25-4bb9-b27c-e4db64670887_Tag">
    <vt:lpwstr>10, 3, 0, 1</vt:lpwstr>
  </property>
  <property fmtid="{D5CDD505-2E9C-101B-9397-08002B2CF9AE}" pid="10" name="ClassificationContentMarkingFooterLocations">
    <vt:lpwstr>Office Theme:10</vt:lpwstr>
  </property>
  <property fmtid="{D5CDD505-2E9C-101B-9397-08002B2CF9AE}" pid="11" name="ClassificationContentMarkingFooterText">
    <vt:lpwstr>General</vt:lpwstr>
  </property>
  <property fmtid="{D5CDD505-2E9C-101B-9397-08002B2CF9AE}" pid="12" name="ClassificationContentMarkingHeaderLocations">
    <vt:lpwstr>Office Theme:9</vt:lpwstr>
  </property>
  <property fmtid="{D5CDD505-2E9C-101B-9397-08002B2CF9AE}" pid="13" name="ClassificationContentMarkingHeaderText">
    <vt:lpwstr>General</vt:lpwstr>
  </property>
</Properties>
</file>